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x-non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84" y="-8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FF11C3-DF0F-4CC9-B09E-C7D1262E2D3A}" type="datetimeFigureOut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x-non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2BA549-FD09-440D-ADDE-C374D5762765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4312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arenR"/>
            </a:pPr>
            <a:r>
              <a:rPr lang="sr-Cyrl-CS" dirty="0" smtClean="0"/>
              <a:t>Ј. као систем:  </a:t>
            </a:r>
            <a:r>
              <a:rPr lang="sr-Cyrl-CS" b="1" u="sng" dirty="0" smtClean="0"/>
              <a:t>Најсавршенији</a:t>
            </a:r>
            <a:r>
              <a:rPr lang="sr-Cyrl-CS" u="sng" dirty="0" smtClean="0"/>
              <a:t>  и </a:t>
            </a:r>
            <a:r>
              <a:rPr lang="sr-Cyrl-CS" b="1" u="sng" dirty="0" smtClean="0"/>
              <a:t>најефикаснији систем </a:t>
            </a:r>
            <a:r>
              <a:rPr lang="sr-Cyrl-CS" u="sng" dirty="0" smtClean="0"/>
              <a:t>средстава међуљудског споразумевања</a:t>
            </a:r>
            <a:r>
              <a:rPr lang="sr-Cyrl-CS" dirty="0" smtClean="0"/>
              <a:t>. Сви остали системи (саобраћајна сигн., компјутер) </a:t>
            </a:r>
            <a:r>
              <a:rPr lang="sr-Cyrl-CS" i="1" u="sng" dirty="0" smtClean="0"/>
              <a:t>изведени из природе људског језика</a:t>
            </a:r>
            <a:r>
              <a:rPr lang="sr-Cyrl-CS" dirty="0" smtClean="0"/>
              <a:t>; пресликани, имитација...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</a:pPr>
            <a:r>
              <a:rPr lang="sr-Cyrl-CS" b="1" dirty="0" smtClean="0"/>
              <a:t>Ф. Де Сосир </a:t>
            </a:r>
            <a:r>
              <a:rPr lang="sr-Cyrl-CS" dirty="0" smtClean="0"/>
              <a:t>творац модерне лингвистике, је увео </a:t>
            </a:r>
            <a:r>
              <a:rPr lang="sr-Cyrl-CS" i="1" u="sng" dirty="0" smtClean="0"/>
              <a:t>разликовање појмова “језик” и “говор”</a:t>
            </a:r>
            <a:r>
              <a:rPr lang="sr-Cyrl-CS" u="sng" dirty="0" smtClean="0"/>
              <a:t>; </a:t>
            </a:r>
            <a:r>
              <a:rPr lang="sr-Cyrl-CS" dirty="0" smtClean="0"/>
              <a:t>они </a:t>
            </a:r>
            <a:r>
              <a:rPr lang="sr-Cyrl-CS" b="1" dirty="0" smtClean="0"/>
              <a:t>нису синоними </a:t>
            </a:r>
            <a:r>
              <a:rPr lang="sr-Cyrl-CS" dirty="0" smtClean="0"/>
              <a:t>како се обично сматра и у говору употребљава.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</a:pPr>
            <a:r>
              <a:rPr lang="sr-Cyrl-CS" b="1" u="sng" dirty="0" smtClean="0"/>
              <a:t>ЈЕЗИК</a:t>
            </a:r>
            <a:r>
              <a:rPr lang="sr-Cyrl-CS" b="1" dirty="0" smtClean="0"/>
              <a:t> </a:t>
            </a:r>
            <a:r>
              <a:rPr lang="sr-Cyrl-CS" dirty="0" smtClean="0"/>
              <a:t>је по Сос. </a:t>
            </a:r>
            <a:r>
              <a:rPr lang="sr-Cyrl-CS" dirty="0" smtClean="0">
                <a:sym typeface="Wingdings" pitchFamily="2" charset="2"/>
              </a:rPr>
              <a:t> </a:t>
            </a:r>
            <a:r>
              <a:rPr lang="sr-Cyrl-CS" b="1" dirty="0" smtClean="0">
                <a:sym typeface="Wingdings" pitchFamily="2" charset="2"/>
              </a:rPr>
              <a:t>систем</a:t>
            </a:r>
            <a:r>
              <a:rPr lang="sr-Cyrl-CS" dirty="0" smtClean="0">
                <a:sym typeface="Wingdings" pitchFamily="2" charset="2"/>
              </a:rPr>
              <a:t>, </a:t>
            </a:r>
            <a:r>
              <a:rPr lang="sr-Cyrl-CS" b="1" dirty="0" smtClean="0">
                <a:sym typeface="Wingdings" pitchFamily="2" charset="2"/>
              </a:rPr>
              <a:t>скуп звучно артикулисаних знакова </a:t>
            </a:r>
            <a:r>
              <a:rPr lang="sr-Cyrl-CS" dirty="0" smtClean="0">
                <a:sym typeface="Wingdings" pitchFamily="2" charset="2"/>
              </a:rPr>
              <a:t>у које спадају – </a:t>
            </a:r>
            <a:r>
              <a:rPr lang="sr-Cyrl-CS" b="1" dirty="0" smtClean="0">
                <a:sym typeface="Wingdings" pitchFamily="2" charset="2"/>
              </a:rPr>
              <a:t>гласови, речи и реченице </a:t>
            </a:r>
            <a:r>
              <a:rPr lang="sr-Cyrl-CS" dirty="0" smtClean="0">
                <a:sym typeface="Wingdings" pitchFamily="2" charset="2"/>
              </a:rPr>
              <a:t>и </a:t>
            </a:r>
            <a:r>
              <a:rPr lang="sr-Cyrl-CS" u="sng" dirty="0" smtClean="0">
                <a:sym typeface="Wingdings" pitchFamily="2" charset="2"/>
              </a:rPr>
              <a:t>истовремено</a:t>
            </a:r>
            <a:r>
              <a:rPr lang="sr-Cyrl-CS" dirty="0" smtClean="0">
                <a:sym typeface="Wingdings" pitchFamily="2" charset="2"/>
              </a:rPr>
              <a:t> </a:t>
            </a:r>
            <a:r>
              <a:rPr lang="sr-Cyrl-CS" i="1" dirty="0" smtClean="0">
                <a:sym typeface="Wingdings" pitchFamily="2" charset="2"/>
              </a:rPr>
              <a:t>скуп правила којим се</a:t>
            </a:r>
            <a:r>
              <a:rPr lang="sr-Cyrl-CS" dirty="0" smtClean="0">
                <a:sym typeface="Wingdings" pitchFamily="2" charset="2"/>
              </a:rPr>
              <a:t> </a:t>
            </a:r>
            <a:r>
              <a:rPr lang="sr-Cyrl-CS" u="sng" dirty="0" smtClean="0">
                <a:sym typeface="Wingdings" pitchFamily="2" charset="2"/>
              </a:rPr>
              <a:t>одређује </a:t>
            </a:r>
            <a:r>
              <a:rPr lang="sr-Cyrl-CS" b="1" u="sng" dirty="0" smtClean="0">
                <a:sym typeface="Wingdings" pitchFamily="2" charset="2"/>
              </a:rPr>
              <a:t>употреба тих знакова</a:t>
            </a:r>
            <a:r>
              <a:rPr lang="sr-Cyrl-CS" dirty="0" smtClean="0">
                <a:sym typeface="Wingdings" pitchFamily="2" charset="2"/>
              </a:rPr>
              <a:t>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BA549-FD09-440D-ADDE-C374D5762765}" type="slidenum">
              <a:rPr lang="x-none" smtClean="0"/>
              <a:pPr>
                <a:defRPr/>
              </a:pPr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099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CS" dirty="0" smtClean="0"/>
              <a:t>У језику се служимо 1)</a:t>
            </a:r>
            <a:r>
              <a:rPr lang="sr-Cyrl-CS" i="1" dirty="0" smtClean="0"/>
              <a:t>усменом и 2)говорном/ живом речју</a:t>
            </a:r>
            <a:r>
              <a:rPr lang="sr-Cyrl-CS" dirty="0" smtClean="0"/>
              <a:t>.  Иста сврха и циљ – са специчностима које их чине различитим. Разлика проистиче из различ. позиција писца  и говорника. – </a:t>
            </a:r>
            <a:r>
              <a:rPr lang="sr-Cyrl-CS" b="1" u="sng" dirty="0" smtClean="0"/>
              <a:t>ПРИМАРНИЈИ</a:t>
            </a:r>
            <a:r>
              <a:rPr lang="sr-Cyrl-CS" dirty="0" smtClean="0"/>
              <a:t> </a:t>
            </a:r>
            <a:r>
              <a:rPr lang="sr-Cyrl-CS" dirty="0" smtClean="0">
                <a:sym typeface="Wingdings" pitchFamily="2" charset="2"/>
              </a:rPr>
              <a:t> први настао, основа за писани, значајнији за свакодну комуникацију, неопходан; </a:t>
            </a:r>
            <a:r>
              <a:rPr lang="sr-Cyrl-CS" b="1" u="sng" dirty="0" smtClean="0">
                <a:sym typeface="Wingdings" pitchFamily="2" charset="2"/>
              </a:rPr>
              <a:t>СТАРИЈИ</a:t>
            </a:r>
            <a:r>
              <a:rPr lang="sr-Cyrl-CS" dirty="0" smtClean="0">
                <a:sym typeface="Wingdings" pitchFamily="2" charset="2"/>
              </a:rPr>
              <a:t>  настао много раније од писаног, претходио му; </a:t>
            </a:r>
            <a:r>
              <a:rPr lang="sr-Cyrl-CS" b="1" dirty="0" smtClean="0">
                <a:sym typeface="Wingdings" pitchFamily="2" charset="2"/>
              </a:rPr>
              <a:t>ФРЕКВЕНТНИЈИ</a:t>
            </a:r>
            <a:r>
              <a:rPr lang="sr-Cyrl-CS" dirty="0" smtClean="0">
                <a:sym typeface="Wingdings" pitchFamily="2" charset="2"/>
              </a:rPr>
              <a:t>  више у свакодне. употреби, </a:t>
            </a:r>
            <a:r>
              <a:rPr lang="sr-Cyrl-CS" b="1" dirty="0" smtClean="0">
                <a:sym typeface="Wingdings" pitchFamily="2" charset="2"/>
              </a:rPr>
              <a:t>НЕПОСРЕДНИЈИ  </a:t>
            </a:r>
            <a:r>
              <a:rPr lang="sr-Cyrl-CS" dirty="0" smtClean="0">
                <a:sym typeface="Wingdings" pitchFamily="2" charset="2"/>
              </a:rPr>
              <a:t>ПРИСУСТВО ГОВОРНИКА, “Проговори </a:t>
            </a:r>
            <a:r>
              <a:rPr lang="sr-Cyrl-CS" u="sng" dirty="0" smtClean="0">
                <a:sym typeface="Wingdings" pitchFamily="2" charset="2"/>
              </a:rPr>
              <a:t>да видим ко си</a:t>
            </a:r>
            <a:r>
              <a:rPr lang="sr-Cyrl-CS" dirty="0" smtClean="0">
                <a:sym typeface="Wingdings" pitchFamily="2" charset="2"/>
              </a:rPr>
              <a:t>”; </a:t>
            </a:r>
            <a:r>
              <a:rPr lang="sr-Cyrl-CS" b="1" dirty="0" smtClean="0">
                <a:sym typeface="Wingdings" pitchFamily="2" charset="2"/>
              </a:rPr>
              <a:t>емоционалнији  </a:t>
            </a:r>
            <a:r>
              <a:rPr lang="sr-Cyrl-CS" dirty="0" smtClean="0">
                <a:sym typeface="Wingdings" pitchFamily="2" charset="2"/>
              </a:rPr>
              <a:t>уносе се осећања, боја гласа, </a:t>
            </a:r>
            <a:r>
              <a:rPr lang="sr-Cyrl-CS" b="1" dirty="0" smtClean="0">
                <a:sym typeface="Wingdings" pitchFamily="2" charset="2"/>
              </a:rPr>
              <a:t>ЛЕЖЕРНИЈИ</a:t>
            </a:r>
            <a:r>
              <a:rPr lang="sr-Cyrl-CS" dirty="0" smtClean="0">
                <a:sym typeface="Wingdings" pitchFamily="2" charset="2"/>
              </a:rPr>
              <a:t>  ЛЕЖЕРНИЈА АРТИКУЛАЦИЈА, СКРАЋИВАЊЕ  И ИЗОСТАВЉАЊЕ РЕЧИ, ЛУТАЊЕ, ТРАЖЕЊЕ РЕЧИ, ПОНАВЉАЊА,  омашке, не робује граматичкој норми (</a:t>
            </a:r>
            <a:r>
              <a:rPr lang="sr-Cyrl-CS" i="1" dirty="0" smtClean="0">
                <a:sym typeface="Wingdings" pitchFamily="2" charset="2"/>
              </a:rPr>
              <a:t>БИ/ БИСМО</a:t>
            </a:r>
            <a:r>
              <a:rPr lang="sr-Cyrl-CS" dirty="0" smtClean="0">
                <a:sym typeface="Wingdings" pitchFamily="2" charset="2"/>
              </a:rPr>
              <a:t>); </a:t>
            </a:r>
            <a:r>
              <a:rPr lang="sr-Cyrl-CS" b="1" dirty="0" smtClean="0">
                <a:sym typeface="Wingdings" pitchFamily="2" charset="2"/>
              </a:rPr>
              <a:t>ВАНЈЕЗИЧКА СРЕДСТВА </a:t>
            </a:r>
            <a:r>
              <a:rPr lang="sr-Cyrl-CS" dirty="0" smtClean="0">
                <a:sym typeface="Wingdings" pitchFamily="2" charset="2"/>
              </a:rPr>
              <a:t> гестови, мимика, покрети...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BA549-FD09-440D-ADDE-C374D5762765}" type="slidenum">
              <a:rPr lang="x-none" smtClean="0"/>
              <a:pPr>
                <a:defRPr/>
              </a:pPr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3406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CS" sz="1200" dirty="0" smtClean="0">
                <a:solidFill>
                  <a:schemeClr val="accent6">
                    <a:lumMod val="50000"/>
                  </a:schemeClr>
                </a:solidFill>
              </a:rPr>
              <a:t>Онај који пише је сам, недостаје саговорник, пред њим је празан папир;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BA549-FD09-440D-ADDE-C374D5762765}" type="slidenum">
              <a:rPr lang="x-none" smtClean="0"/>
              <a:pPr>
                <a:defRPr/>
              </a:pPr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748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dirty="0" smtClean="0"/>
              <a:t>- У писаном говору– </a:t>
            </a:r>
            <a:r>
              <a:rPr lang="sr-Cyrl-CS" u="sng" dirty="0" smtClean="0"/>
              <a:t>граматичка норма је   строжа </a:t>
            </a:r>
            <a:r>
              <a:rPr lang="sr-Cyrl-CS" dirty="0" smtClean="0"/>
              <a:t>– </a:t>
            </a:r>
            <a:r>
              <a:rPr lang="sr-Cyrl-CS" i="1" dirty="0" smtClean="0"/>
              <a:t>не толеришу се граматичка огрешења</a:t>
            </a:r>
            <a:r>
              <a:rPr lang="sr-Cyrl-CS" dirty="0" smtClean="0"/>
              <a:t>; то онај који пише има на уму: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BA549-FD09-440D-ADDE-C374D5762765}" type="slidenum">
              <a:rPr lang="x-none" smtClean="0"/>
              <a:pPr>
                <a:defRPr/>
              </a:pPr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3252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arenR"/>
            </a:pPr>
            <a:r>
              <a:rPr lang="sr-Cyrl-CS" dirty="0" smtClean="0"/>
              <a:t>Сем кроз школско образовање, језик се упознаје читањем добрих књига, прозе и поезије;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</a:pPr>
            <a:r>
              <a:rPr lang="sr-Cyrl-CS" dirty="0" smtClean="0"/>
              <a:t>Ово осећање се изграђује свакодневним ослушкивањем говора, аналитичким читањем, промишљањем језичких појава, бележењем занимљивих израза и конструкција, вежбањем;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</a:pPr>
            <a:r>
              <a:rPr lang="sr-Cyrl-CS" dirty="0" smtClean="0"/>
              <a:t>То подразумева поседовати добар избор речи, богат речник, али и њихову прикладну употребу. 1. не гарантује 2. Реч у неодговарајућем контексту, или обрнуто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BA549-FD09-440D-ADDE-C374D5762765}" type="slidenum">
              <a:rPr lang="x-none" smtClean="0"/>
              <a:pPr>
                <a:defRPr/>
              </a:pPr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8990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529FE-E6BE-4875-9CF8-5E00E2E3DEF6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66AA-F8DE-47C3-9E3C-CC397BE7257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9809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1B84-D392-466C-808A-9AED68B8A042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4709F-D302-4422-B6E1-1250546190AA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1662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72928-B0E0-40D1-930F-FBC48BC512AC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B6510-CC87-4733-A7D6-0A22B4155D4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084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5A46-43FE-4422-8F43-89BB7ABF1FCF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98EC-F141-4510-B710-640B443A8FC2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0902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12FA-F322-4EE8-9F28-4656CE3EDE7B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C212D-CF65-446E-BB5C-B1A3855BF6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770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95CF-B47C-4015-A059-60928E12C497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5FDDE-30BA-4985-B8F4-2BF7A71BDD81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6184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0A666-C6A2-45BE-9282-0B5C82721615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4822-0281-47AE-A8F1-BDBFC02BD923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060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52DB8-00ED-44F8-890B-AC5AAC1B2EB5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6CA8-1079-492E-A44A-FBBFD0D51AF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197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A04D-C553-40B8-87C0-B2E5AADB85CA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6EFC-4AC6-4A99-A643-F219D27E45A3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0059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4E3D-3522-4423-B4AA-F121C6D160E3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4AC7-4C07-4697-A551-AB23930F1285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4991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x-non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8736-2433-4073-AC16-66106ACC80C8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4AFF-5D34-4784-9433-B5648E6E8822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374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x-non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794475-E2B2-4138-80BD-8E413BA800A5}" type="datetime1">
              <a:rPr lang="x-none"/>
              <a:pPr>
                <a:defRPr/>
              </a:pPr>
              <a:t>2.4.15.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5CB552-35EE-4599-BE65-1E217EEE2B88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  <p:pic>
        <p:nvPicPr>
          <p:cNvPr id="1031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104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4632" cy="2115666"/>
          </a:xfrm>
        </p:spPr>
        <p:txBody>
          <a:bodyPr/>
          <a:lstStyle/>
          <a:p>
            <a:r>
              <a:rPr lang="x-none" dirty="0" smtClean="0">
                <a:solidFill>
                  <a:srgbClr val="7030A0"/>
                </a:solidFill>
              </a:rPr>
              <a:t>Усмени и писани говор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dirty="0" smtClean="0">
                <a:solidFill>
                  <a:srgbClr val="002060"/>
                </a:solidFill>
              </a:rPr>
              <a:t>Говор и језик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dirty="0" smtClean="0">
                <a:solidFill>
                  <a:srgbClr val="002060"/>
                </a:solidFill>
              </a:rPr>
              <a:t>Особине усменог говора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dirty="0" smtClean="0">
                <a:solidFill>
                  <a:srgbClr val="002060"/>
                </a:solidFill>
              </a:rPr>
              <a:t>Особине писаног говора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Megatrend univerzitet, Goce Delčeva 8, Beograd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>
                <a:solidFill>
                  <a:srgbClr val="CF5716"/>
                </a:solidFill>
              </a:rPr>
              <a:t>ОПШТЕ ОСОБИНЕ ДОБРОГ УСМЕНОГ </a:t>
            </a:r>
            <a:r>
              <a:rPr lang="sr-Cyrl-CS" dirty="0" smtClean="0">
                <a:solidFill>
                  <a:srgbClr val="CF5716"/>
                </a:solidFill>
              </a:rPr>
              <a:t>ГОВОРА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sr-Cyrl-BA" sz="2400" b="1" u="sng" dirty="0">
                <a:solidFill>
                  <a:srgbClr val="0070C0"/>
                </a:solidFill>
              </a:rPr>
              <a:t>ОСМИШЉЕНОСТ</a:t>
            </a:r>
            <a:r>
              <a:rPr lang="sr-Cyrl-BA" sz="2400" u="sng" dirty="0">
                <a:solidFill>
                  <a:srgbClr val="0070C0"/>
                </a:solidFill>
              </a:rPr>
              <a:t>: Не само празна речитост (сама себи циљ); Квинтилијан: “Мисаоност у основи садржаја”.  Реторичке фигуре + аргументи: у супротном – </a:t>
            </a:r>
            <a:r>
              <a:rPr lang="sr-Cyrl-BA" sz="2400" b="1" u="sng" dirty="0">
                <a:solidFill>
                  <a:srgbClr val="0070C0"/>
                </a:solidFill>
              </a:rPr>
              <a:t>празнословље</a:t>
            </a:r>
            <a:r>
              <a:rPr lang="sr-Cyrl-BA" sz="2400" dirty="0">
                <a:solidFill>
                  <a:srgbClr val="0070C0"/>
                </a:solidFill>
              </a:rPr>
              <a:t>. *</a:t>
            </a:r>
            <a:r>
              <a:rPr lang="sr-Cyrl-BA" sz="2400" b="1" dirty="0">
                <a:solidFill>
                  <a:srgbClr val="0070C0"/>
                </a:solidFill>
              </a:rPr>
              <a:t>Волтер</a:t>
            </a:r>
            <a:r>
              <a:rPr lang="sr-Cyrl-BA" sz="2400" dirty="0">
                <a:solidFill>
                  <a:srgbClr val="0070C0"/>
                </a:solidFill>
              </a:rPr>
              <a:t>: </a:t>
            </a:r>
            <a:r>
              <a:rPr lang="sr-Cyrl-BA" sz="2400" u="sng" dirty="0">
                <a:solidFill>
                  <a:srgbClr val="0070C0"/>
                </a:solidFill>
              </a:rPr>
              <a:t>Погонска снага говора </a:t>
            </a:r>
            <a:r>
              <a:rPr lang="sr-Cyrl-BA" sz="2400" u="sng" dirty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sr-Cyrl-BA" sz="2400" b="1" u="sng" dirty="0">
                <a:solidFill>
                  <a:srgbClr val="0070C0"/>
                </a:solidFill>
                <a:sym typeface="Wingdings" pitchFamily="2" charset="2"/>
              </a:rPr>
              <a:t>знање</a:t>
            </a:r>
            <a:r>
              <a:rPr lang="sr-Cyrl-BA" sz="2400" u="sng" dirty="0">
                <a:solidFill>
                  <a:srgbClr val="0070C0"/>
                </a:solidFill>
                <a:sym typeface="Wingdings" pitchFamily="2" charset="2"/>
              </a:rPr>
              <a:t>  </a:t>
            </a:r>
            <a:r>
              <a:rPr lang="sr-Cyrl-BA" sz="2400" b="1" u="sng" dirty="0">
                <a:solidFill>
                  <a:srgbClr val="0070C0"/>
                </a:solidFill>
                <a:sym typeface="Wingdings" pitchFamily="2" charset="2"/>
              </a:rPr>
              <a:t>поткованост, владање предметом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: они обезбеђују лакоћу говорења. Павић: “Лепим причама није потребан леп језик, већ лошим причама”. 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sr-Cyrl-BA" sz="2400" b="1" dirty="0">
                <a:solidFill>
                  <a:srgbClr val="0070C0"/>
                </a:solidFill>
                <a:sym typeface="Wingdings" pitchFamily="2" charset="2"/>
              </a:rPr>
              <a:t>СВРСИСХОДНОСТ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: Говор има своју сврху; Усмереност ка циљу: да </a:t>
            </a:r>
            <a:r>
              <a:rPr lang="sr-Cyrl-BA" sz="2400" i="1" dirty="0">
                <a:solidFill>
                  <a:srgbClr val="0070C0"/>
                </a:solidFill>
                <a:sym typeface="Wingdings" pitchFamily="2" charset="2"/>
              </a:rPr>
              <a:t>обавести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sr-Cyrl-BA" sz="2400" i="1" dirty="0">
                <a:solidFill>
                  <a:srgbClr val="0070C0"/>
                </a:solidFill>
                <a:sym typeface="Wingdings" pitchFamily="2" charset="2"/>
              </a:rPr>
              <a:t>убеди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sr-Cyrl-BA" sz="2400" i="1" dirty="0">
                <a:solidFill>
                  <a:srgbClr val="0070C0"/>
                </a:solidFill>
                <a:sym typeface="Wingdings" pitchFamily="2" charset="2"/>
              </a:rPr>
              <a:t>покрене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sr-Cyrl-BA" sz="2400" i="1" dirty="0">
                <a:solidFill>
                  <a:srgbClr val="0070C0"/>
                </a:solidFill>
                <a:sym typeface="Wingdings" pitchFamily="2" charset="2"/>
              </a:rPr>
              <a:t>забави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sr-Cyrl-BA" sz="2400" i="1" dirty="0">
                <a:solidFill>
                  <a:srgbClr val="0070C0"/>
                </a:solidFill>
                <a:sym typeface="Wingdings" pitchFamily="2" charset="2"/>
              </a:rPr>
              <a:t>поучи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. </a:t>
            </a:r>
            <a:r>
              <a:rPr lang="sr-Cyrl-BA" sz="2400" u="sng" dirty="0">
                <a:solidFill>
                  <a:srgbClr val="0070C0"/>
                </a:solidFill>
                <a:sym typeface="Wingdings" pitchFamily="2" charset="2"/>
              </a:rPr>
              <a:t>Циљу се подређује </a:t>
            </a:r>
            <a:r>
              <a:rPr lang="sr-Cyrl-BA" sz="2400" b="1" dirty="0">
                <a:solidFill>
                  <a:srgbClr val="0070C0"/>
                </a:solidFill>
                <a:sym typeface="Wingdings" pitchFamily="2" charset="2"/>
              </a:rPr>
              <a:t>врста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 и </a:t>
            </a:r>
            <a:r>
              <a:rPr lang="sr-Cyrl-BA" sz="2400" b="1" dirty="0">
                <a:solidFill>
                  <a:srgbClr val="0070C0"/>
                </a:solidFill>
                <a:sym typeface="Wingdings" pitchFamily="2" charset="2"/>
              </a:rPr>
              <a:t>карактер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 говора. Ако нешто саопштавамо – </a:t>
            </a:r>
            <a:r>
              <a:rPr lang="sr-Cyrl-BA" sz="2400" b="1" dirty="0">
                <a:solidFill>
                  <a:srgbClr val="0070C0"/>
                </a:solidFill>
                <a:sym typeface="Wingdings" pitchFamily="2" charset="2"/>
              </a:rPr>
              <a:t>не смемо се удаљити од главне мисли</a:t>
            </a:r>
            <a:r>
              <a:rPr lang="sr-Cyrl-BA" sz="2400" dirty="0">
                <a:solidFill>
                  <a:srgbClr val="0070C0"/>
                </a:solidFill>
                <a:sym typeface="Wingdings" pitchFamily="2" charset="2"/>
              </a:rPr>
              <a:t>;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46091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sr-Cyrl-CS" dirty="0">
                <a:solidFill>
                  <a:srgbClr val="CF5716"/>
                </a:solidFill>
              </a:rPr>
              <a:t>ОПШТЕ ОСОБИНЕ ДОБРОГ УСМЕНОГ </a:t>
            </a:r>
            <a:r>
              <a:rPr lang="sr-Cyrl-CS" dirty="0" smtClean="0">
                <a:solidFill>
                  <a:srgbClr val="CF5716"/>
                </a:solidFill>
              </a:rPr>
              <a:t>ГОВОРА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sr-Cyrl-BA" sz="2400" b="1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3</a:t>
            </a:r>
            <a:r>
              <a:rPr lang="sr-Cyrl-BA" sz="2400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. ГРАМАТИЧКА </a:t>
            </a:r>
            <a:r>
              <a:rPr lang="sr-Cyrl-BA" sz="2400" b="1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И ИЗГОВОРНА ПРАВИЛНОСТ</a:t>
            </a:r>
            <a:r>
              <a:rPr lang="sr-Cyrl-BA" sz="2400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: Правилан је ако уважава књижевнојезичку норму, која се у језику мора поштовати Најстрожа је морфолошкој сфери, а попустљивија у лексичкој.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sr-Cyrl-BA" sz="2400" b="1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4</a:t>
            </a:r>
            <a:r>
              <a:rPr lang="sr-Cyrl-BA" sz="2400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. РАЗГОВЕТНОСТ</a:t>
            </a:r>
            <a:r>
              <a:rPr lang="sr-Cyrl-BA" sz="2400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: Добро говорити = разговетно говорити; </a:t>
            </a:r>
            <a:r>
              <a:rPr lang="sr-Cyrl-BA" sz="2400" u="sng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правилна арикулација гласова</a:t>
            </a:r>
            <a:r>
              <a:rPr lang="sr-Cyrl-BA" sz="2400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sr-Cyrl-BA" sz="2400" b="1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ч/ ћ</a:t>
            </a:r>
            <a:r>
              <a:rPr lang="sr-Cyrl-BA" sz="2400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; не гутати гласове: </a:t>
            </a:r>
            <a:r>
              <a:rPr lang="sr-Cyrl-BA" sz="2400" b="1" i="1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уч(и)тељ, проблем(а)тика</a:t>
            </a:r>
            <a:r>
              <a:rPr lang="sr-Cyrl-BA" sz="2400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sr-Cyrl-BA" sz="2400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5. </a:t>
            </a:r>
            <a:r>
              <a:rPr lang="sr-Cyrl-BA" sz="2400" b="1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Г</a:t>
            </a:r>
            <a:r>
              <a:rPr lang="sr-Cyrl-BA" sz="2400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ЛАСНОСТ</a:t>
            </a:r>
            <a:r>
              <a:rPr lang="sr-Cyrl-BA" sz="2400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: усклађује се са контекстом; међу децом на отвореном простору гласније; на разгледању сликар.- изложбе, код болесника тиши. </a:t>
            </a:r>
            <a:r>
              <a:rPr lang="sr-Cyrl-BA" sz="2400" i="1" u="sng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Пријатност</a:t>
            </a:r>
            <a:r>
              <a:rPr lang="sr-Cyrl-BA" sz="2400" i="1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sr-Cyrl-BA" sz="2400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 гласа и убедљивост говора су у корелацији.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sr-Cyrl-BA" sz="2400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6. МЕЛОДИЧНОСТ</a:t>
            </a:r>
            <a:r>
              <a:rPr lang="sr-Cyrl-BA" sz="2400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: Пријатност гласа; оживљавање говора избегавање монотоније; добар говор је добро модулиран  разнолик, пун различ.- акцената, боја, тонова, пауза, обрта;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508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>
                <a:solidFill>
                  <a:srgbClr val="CF5716"/>
                </a:solidFill>
              </a:rPr>
              <a:t>ЈЕЗИК И ГОВОР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b="1" u="sng" dirty="0">
                <a:solidFill>
                  <a:schemeClr val="bg2">
                    <a:lumMod val="25000"/>
                  </a:schemeClr>
                </a:solidFill>
              </a:rPr>
              <a:t>Фердинанд де Сосир</a:t>
            </a:r>
            <a:r>
              <a:rPr lang="sr-Cyrl-CS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sr-Cyrl-CS" u="sng" dirty="0">
                <a:solidFill>
                  <a:schemeClr val="bg2">
                    <a:lumMod val="25000"/>
                  </a:schemeClr>
                </a:solidFill>
              </a:rPr>
              <a:t>Модерно схватање лингвистике </a:t>
            </a:r>
          </a:p>
          <a:p>
            <a:r>
              <a:rPr lang="sr-Cyrl-CS" dirty="0">
                <a:solidFill>
                  <a:schemeClr val="bg2">
                    <a:lumMod val="25000"/>
                  </a:schemeClr>
                </a:solidFill>
              </a:rPr>
              <a:t>- ЈЕЗИК КАО СИСТЕМ</a:t>
            </a:r>
          </a:p>
          <a:p>
            <a:r>
              <a:rPr lang="sr-Cyrl-CS" dirty="0">
                <a:solidFill>
                  <a:schemeClr val="bg2">
                    <a:lumMod val="25000"/>
                  </a:schemeClr>
                </a:solidFill>
              </a:rPr>
              <a:t>- РАЗЛИКОВАЊЕ ПОЈМОВА “ЈЕЗИК” И “ГОВОР”:</a:t>
            </a:r>
          </a:p>
          <a:p>
            <a:r>
              <a:rPr lang="sr-Cyrl-CS" dirty="0">
                <a:solidFill>
                  <a:schemeClr val="bg2">
                    <a:lumMod val="25000"/>
                  </a:schemeClr>
                </a:solidFill>
              </a:rPr>
              <a:t>- ЈЕЗИК = СИСТЕМ </a:t>
            </a:r>
          </a:p>
          <a:p>
            <a:r>
              <a:rPr lang="sr-Cyrl-CS" dirty="0">
                <a:solidFill>
                  <a:schemeClr val="bg2">
                    <a:lumMod val="25000"/>
                  </a:schemeClr>
                </a:solidFill>
              </a:rPr>
              <a:t>- ГОВОР = РЕАЛИЗАЦИЈА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5660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1">
                    <a:lumMod val="50000"/>
                  </a:schemeClr>
                </a:solidFill>
              </a:rPr>
              <a:t>Говор и језик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arenR"/>
            </a:pPr>
            <a:r>
              <a:rPr lang="sr-Cyrl-CS" sz="2400" b="1" u="sng" dirty="0">
                <a:solidFill>
                  <a:srgbClr val="0070C0"/>
                </a:solidFill>
                <a:sym typeface="Wingdings" pitchFamily="2" charset="2"/>
              </a:rPr>
              <a:t>ГОВОР </a:t>
            </a: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је </a:t>
            </a:r>
            <a:r>
              <a:rPr lang="sr-Cyrl-CS" sz="2400" b="1" dirty="0">
                <a:solidFill>
                  <a:srgbClr val="0070C0"/>
                </a:solidFill>
                <a:sym typeface="Wingdings" pitchFamily="2" charset="2"/>
              </a:rPr>
              <a:t>активирани језик </a:t>
            </a:r>
            <a:r>
              <a:rPr lang="sr-Cyrl-CS" sz="2400" u="sng" dirty="0">
                <a:solidFill>
                  <a:srgbClr val="0070C0"/>
                </a:solidFill>
                <a:sym typeface="Wingdings" pitchFamily="2" charset="2"/>
              </a:rPr>
              <a:t>у конкретној  говорној ситуацији</a:t>
            </a: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sr-Cyrl-CS" sz="2400" b="1" dirty="0">
                <a:solidFill>
                  <a:srgbClr val="0070C0"/>
                </a:solidFill>
                <a:sym typeface="Wingdings" pitchFamily="2" charset="2"/>
              </a:rPr>
              <a:t>употребљени</a:t>
            </a: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sr-Cyrl-CS" sz="2400" u="sng" dirty="0">
                <a:solidFill>
                  <a:srgbClr val="0070C0"/>
                </a:solidFill>
                <a:sym typeface="Wingdings" pitchFamily="2" charset="2"/>
              </a:rPr>
              <a:t>језик</a:t>
            </a: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sr-Cyrl-CS" sz="2400" b="1" dirty="0">
                <a:solidFill>
                  <a:srgbClr val="0070C0"/>
                </a:solidFill>
                <a:sym typeface="Wingdings" pitchFamily="2" charset="2"/>
              </a:rPr>
              <a:t>активирани</a:t>
            </a: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 систем; </a:t>
            </a:r>
          </a:p>
          <a:p>
            <a:pPr marL="228600" indent="-228600">
              <a:spcBef>
                <a:spcPct val="0"/>
              </a:spcBef>
              <a:buFontTx/>
              <a:buAutoNum type="arabicParenR"/>
            </a:pPr>
            <a:r>
              <a:rPr lang="sr-Cyrl-CS" sz="2400" i="1" u="sng" dirty="0">
                <a:solidFill>
                  <a:srgbClr val="0070C0"/>
                </a:solidFill>
              </a:rPr>
              <a:t>ЈЕЗИК</a:t>
            </a:r>
            <a:r>
              <a:rPr lang="sr-Cyrl-CS" sz="2400" dirty="0">
                <a:solidFill>
                  <a:srgbClr val="0070C0"/>
                </a:solidFill>
              </a:rPr>
              <a:t>  је хомоген, јединствен и чврст систем звучних знакова (гласова) и правила </a:t>
            </a: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 оличених у граматици; </a:t>
            </a:r>
          </a:p>
          <a:p>
            <a:pPr marL="228600" indent="-228600">
              <a:spcBef>
                <a:spcPct val="0"/>
              </a:spcBef>
              <a:buFontTx/>
              <a:buAutoNum type="arabicParenR"/>
            </a:pPr>
            <a:r>
              <a:rPr lang="sr-Cyrl-CS" sz="2400" i="1" u="sng" dirty="0">
                <a:solidFill>
                  <a:srgbClr val="0070C0"/>
                </a:solidFill>
                <a:sym typeface="Wingdings" pitchFamily="2" charset="2"/>
              </a:rPr>
              <a:t>ГОВОР</a:t>
            </a:r>
            <a:r>
              <a:rPr lang="sr-Cyrl-CS" sz="2400" u="sng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је разноврстан, тренутачан, променљив, индивидуалан и контекстуалан; </a:t>
            </a:r>
          </a:p>
          <a:p>
            <a:pPr marL="228600" indent="-228600">
              <a:spcBef>
                <a:spcPct val="0"/>
              </a:spcBef>
              <a:buFontTx/>
              <a:buAutoNum type="arabicParenR"/>
            </a:pP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ЈЕЗИК је организација говора – ГОВОР је реализација језика; </a:t>
            </a:r>
            <a:endParaRPr lang="sr-Cyrl-CS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pPr marL="228600" indent="-228600">
              <a:spcBef>
                <a:spcPct val="0"/>
              </a:spcBef>
              <a:buFontTx/>
              <a:buAutoNum type="arabicParenR"/>
            </a:pPr>
            <a:r>
              <a:rPr lang="sr-Cyrl-CS" sz="2400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ЈЕЗИК је елеменат </a:t>
            </a:r>
            <a:r>
              <a:rPr lang="sr-Cyrl-CS" sz="2400" i="1" dirty="0">
                <a:solidFill>
                  <a:srgbClr val="0070C0"/>
                </a:solidFill>
                <a:sym typeface="Wingdings" pitchFamily="2" charset="2"/>
              </a:rPr>
              <a:t>сталности, стабилности</a:t>
            </a:r>
            <a:r>
              <a:rPr lang="sr-Cyrl-CS" sz="2400" dirty="0">
                <a:solidFill>
                  <a:srgbClr val="0070C0"/>
                </a:solidFill>
                <a:sym typeface="Wingdings" pitchFamily="2" charset="2"/>
              </a:rPr>
              <a:t>, а ГОВОР елеменат креативности, иновативности; ПРЕПОЗНАТЉИВИ У МЕТАФОРИ шаха; </a:t>
            </a:r>
            <a:endParaRPr lang="en-US" sz="2400" u="sng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5982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УСМЕНИ И ПИСАНИ ГОВОР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b="1" dirty="0">
                <a:solidFill>
                  <a:srgbClr val="002060"/>
                </a:solidFill>
              </a:rPr>
              <a:t>УСМЕНИ ГОВОР ЈЕ:	</a:t>
            </a:r>
            <a:r>
              <a:rPr lang="sr-Cyrl-CS" dirty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r>
              <a:rPr lang="sr-Cyrl-CS" dirty="0">
                <a:solidFill>
                  <a:srgbClr val="002060"/>
                </a:solidFill>
              </a:rPr>
              <a:t> - ПРИМАРНИЈИ			</a:t>
            </a:r>
          </a:p>
          <a:p>
            <a:pPr>
              <a:buNone/>
            </a:pPr>
            <a:r>
              <a:rPr lang="sr-Cyrl-CS" dirty="0">
                <a:solidFill>
                  <a:srgbClr val="002060"/>
                </a:solidFill>
              </a:rPr>
              <a:t> -  СТАРИЈИ</a:t>
            </a:r>
          </a:p>
          <a:p>
            <a:pPr>
              <a:buNone/>
            </a:pPr>
            <a:r>
              <a:rPr lang="sr-Cyrl-CS" dirty="0">
                <a:solidFill>
                  <a:srgbClr val="002060"/>
                </a:solidFill>
              </a:rPr>
              <a:t> -  ФРЕКВЕНТНИЈИ </a:t>
            </a:r>
          </a:p>
          <a:p>
            <a:pPr>
              <a:buNone/>
            </a:pPr>
            <a:r>
              <a:rPr lang="sr-Cyrl-CS" dirty="0">
                <a:solidFill>
                  <a:srgbClr val="002060"/>
                </a:solidFill>
              </a:rPr>
              <a:t> -  НЕПОСРЕДНИЈИ</a:t>
            </a:r>
          </a:p>
          <a:p>
            <a:pPr>
              <a:buNone/>
            </a:pPr>
            <a:r>
              <a:rPr lang="sr-Cyrl-CS" dirty="0">
                <a:solidFill>
                  <a:srgbClr val="002060"/>
                </a:solidFill>
              </a:rPr>
              <a:t> -  ЕМОЦИОНАЛНИЈИ</a:t>
            </a:r>
          </a:p>
          <a:p>
            <a:pPr>
              <a:buNone/>
            </a:pPr>
            <a:r>
              <a:rPr lang="sr-Cyrl-CS" dirty="0">
                <a:solidFill>
                  <a:srgbClr val="002060"/>
                </a:solidFill>
              </a:rPr>
              <a:t> -  ЛЕЖЕРНИЈИ</a:t>
            </a:r>
          </a:p>
          <a:p>
            <a:pPr>
              <a:buNone/>
            </a:pPr>
            <a:r>
              <a:rPr lang="sr-Cyrl-CS" dirty="0">
                <a:solidFill>
                  <a:srgbClr val="002060"/>
                </a:solidFill>
              </a:rPr>
              <a:t> -  ПРАТЕ  ГА ВАНЈЕЗИЧКА СРЕДСТВА 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443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НЕДОСТАЈЕ САГОВОРНИК</a:t>
            </a:r>
          </a:p>
          <a:p>
            <a:endParaRPr lang="sr-Cyrl-CS" dirty="0"/>
          </a:p>
          <a:p>
            <a:r>
              <a:rPr lang="sr-Cyrl-CS" dirty="0"/>
              <a:t>МОНОЛОГИЧАН</a:t>
            </a:r>
          </a:p>
          <a:p>
            <a:endParaRPr lang="sr-Cyrl-CS" dirty="0"/>
          </a:p>
          <a:p>
            <a:r>
              <a:rPr lang="sr-Cyrl-CS" dirty="0"/>
              <a:t>НЕКОНТЕКСТУАЛАН</a:t>
            </a:r>
          </a:p>
          <a:p>
            <a:endParaRPr lang="sr-Cyrl-CS" dirty="0"/>
          </a:p>
          <a:p>
            <a:r>
              <a:rPr lang="sr-Cyrl-CS" dirty="0"/>
              <a:t>НЕДОСТАЈУ ВАНЈЕЗИЧКИ ЧИНИОЦИ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mtClean="0">
                <a:solidFill>
                  <a:srgbClr val="CF5716"/>
                </a:solidFill>
              </a:rPr>
              <a:t>ГЛАВНА ОБЕЛЕЖЈА ПИСАНЕ РЕЧИ</a:t>
            </a:r>
            <a:endParaRPr lang="en-US" smtClean="0">
              <a:solidFill>
                <a:srgbClr val="CF57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1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chemeClr val="accent6"/>
                </a:solidFill>
              </a:rPr>
              <a:t>Усмени – писани говор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sr-Cyrl-CS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sr-Cyrl-CS" sz="2800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sr-Cyrl-CS" sz="2800" dirty="0">
                <a:solidFill>
                  <a:schemeClr val="accent6">
                    <a:lumMod val="50000"/>
                  </a:schemeClr>
                </a:solidFill>
              </a:rPr>
              <a:t>Усмени говор дијалогичан; писани – монологичан, обраћа се фиктивном саговорнику; </a:t>
            </a:r>
          </a:p>
          <a:p>
            <a:pPr>
              <a:spcBef>
                <a:spcPct val="0"/>
              </a:spcBef>
            </a:pPr>
            <a:r>
              <a:rPr lang="sr-Cyrl-CS" sz="2800" dirty="0" smtClean="0">
                <a:solidFill>
                  <a:schemeClr val="accent6">
                    <a:lumMod val="50000"/>
                  </a:schemeClr>
                </a:solidFill>
              </a:rPr>
              <a:t>2) </a:t>
            </a:r>
            <a:r>
              <a:rPr lang="sr-Cyrl-CS" sz="2800" dirty="0">
                <a:solidFill>
                  <a:schemeClr val="accent6">
                    <a:lumMod val="50000"/>
                  </a:schemeClr>
                </a:solidFill>
              </a:rPr>
              <a:t>Писана реч је истргнута из природног контекста – не може се пратити њена ефикасност, рецепција – пријем, реакција, нема повратне информације, не може се прилагођавати саговорнику; </a:t>
            </a:r>
          </a:p>
          <a:p>
            <a:pPr>
              <a:spcBef>
                <a:spcPct val="0"/>
              </a:spcBef>
            </a:pPr>
            <a:r>
              <a:rPr lang="sr-Cyrl-CS" sz="2800" dirty="0" smtClean="0">
                <a:solidFill>
                  <a:schemeClr val="accent6">
                    <a:lumMod val="50000"/>
                  </a:schemeClr>
                </a:solidFill>
              </a:rPr>
              <a:t>3) </a:t>
            </a:r>
            <a:r>
              <a:rPr lang="sr-Cyrl-CS" sz="2800" dirty="0">
                <a:solidFill>
                  <a:schemeClr val="accent6">
                    <a:lumMod val="50000"/>
                  </a:schemeClr>
                </a:solidFill>
              </a:rPr>
              <a:t>У писаном говору недостају гестови, мимика, интонација, боја гласа, веома тешко се надокнадити ванјезички чиниоци (донекле – знаци интерпункције); 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116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/>
              <a:t>- </a:t>
            </a:r>
            <a:r>
              <a:rPr lang="sr-Cyrl-CS" u="sng" dirty="0"/>
              <a:t>БОЉА МОГУЋНОСТ КОНЦЕНТРАЦИЈЕ: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sr-Cyrl-CS" dirty="0"/>
              <a:t>- пажљив избор речи и облика;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sr-Cyrl-CS" dirty="0"/>
              <a:t>- боље повезивање речи (и мисли);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sr-Cyrl-CS" dirty="0"/>
              <a:t>- дотеривање израза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sr-Cyrl-CS" dirty="0"/>
              <a:t>- стилизација текста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/>
              <a:t>-  </a:t>
            </a:r>
            <a:r>
              <a:rPr lang="sr-Cyrl-CS" u="sng" dirty="0"/>
              <a:t>ВЕЋА УСРЕДСРЕЂЕНОСТ НА ТЕКСТ: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sr-Cyrl-CS" dirty="0"/>
              <a:t>- богатији речник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sr-Cyrl-CS" dirty="0"/>
              <a:t>- прецизније изражавање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sr-Cyrl-CS" dirty="0"/>
              <a:t>- граматички коректнији исказ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mtClean="0">
                <a:solidFill>
                  <a:srgbClr val="CF5716"/>
                </a:solidFill>
              </a:rPr>
              <a:t>ПРЕДНОСТИ ПИСАНОГ ГОВОРА</a:t>
            </a:r>
            <a:endParaRPr lang="en-US" smtClean="0">
              <a:solidFill>
                <a:srgbClr val="CF57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41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>
                <a:solidFill>
                  <a:schemeClr val="accent3">
                    <a:lumMod val="75000"/>
                  </a:schemeClr>
                </a:solidFill>
              </a:rPr>
              <a:t>ОСОБИНЕ ДОБРОГ ГОВОРА (ИЗРАЖАВАЊА)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r-Cyrl-CS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ДОБРО ПОЗНАВАЊЕ МАТЕРЊЕГ ЈЕЗИКА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r-Cyrl-C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 ИСТАНЧАНО ОСЕЋАЊЕ ЗА ЈЕЗИЧКЕ ПОЈАВЕ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sr-Cyrl-C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 СПОСОБНОСТ ГОВОРНИКА /ПИСЦА/ ДА СЕ НА НАЈБОЉИ НАЧИН, ПРИМЕРЕНО ДАТИМ ОКОЛНОСТИМА СЛУЖИ </a:t>
            </a:r>
            <a:r>
              <a:rPr lang="sr-Cyrl-C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ЈЕЗИКОМ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30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>
                <a:solidFill>
                  <a:srgbClr val="CF5716"/>
                </a:solidFill>
              </a:rPr>
              <a:t>ОПШТЕ ОСОБИНЕ ДОБРОГ УСМЕНОГ ГОВОРА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/>
              <a:t>1) </a:t>
            </a:r>
            <a:r>
              <a:rPr lang="sr-Cyrl-C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ОСМИШЉЕНОСТ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2) СВРСИСХОДНОСТ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3) ГРАМАТИЧКА И ИЗГОВОРНА ПРАВИЛНОСТ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4) РАЗГОВЕТНОСТ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5) ГЛАСНОСТ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6) МЕЛОДИЧНОСТ</a:t>
            </a:r>
            <a:endParaRPr lang="sr-Cyrl-C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Megatrend univerzitet, Goce Delčeva 8, Beograd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79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TemplatePowerPoint</Template>
  <TotalTime>48</TotalTime>
  <Words>1018</Words>
  <Application>Microsoft Macintosh PowerPoint</Application>
  <PresentationFormat>On-screen Show (4:3)</PresentationFormat>
  <Paragraphs>94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TemplatePowerPoint</vt:lpstr>
      <vt:lpstr>Усмени и писани говор</vt:lpstr>
      <vt:lpstr>ЈЕЗИК И ГОВОР</vt:lpstr>
      <vt:lpstr>Говор и језик </vt:lpstr>
      <vt:lpstr>УСМЕНИ И ПИСАНИ ГОВОР</vt:lpstr>
      <vt:lpstr>ГЛАВНА ОБЕЛЕЖЈА ПИСАНЕ РЕЧИ</vt:lpstr>
      <vt:lpstr>Усмени – писани говор</vt:lpstr>
      <vt:lpstr>ПРЕДНОСТИ ПИСАНОГ ГОВОРА</vt:lpstr>
      <vt:lpstr>ОСОБИНЕ ДОБРОГ ГОВОРА (ИЗРАЖАВАЊА)</vt:lpstr>
      <vt:lpstr>ОПШТЕ ОСОБИНЕ ДОБРОГ УСМЕНОГ ГОВОРА</vt:lpstr>
      <vt:lpstr>ОПШТЕ ОСОБИНЕ ДОБРОГ УСМЕНОГ ГОВОРА 1</vt:lpstr>
      <vt:lpstr>ОПШТЕ ОСОБИНЕ ДОБРОГ УСМЕНОГ ГОВОРА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Ivana Ercegovac</cp:lastModifiedBy>
  <cp:revision>5</cp:revision>
  <dcterms:created xsi:type="dcterms:W3CDTF">2014-05-04T12:18:12Z</dcterms:created>
  <dcterms:modified xsi:type="dcterms:W3CDTF">2015-04-02T12:46:19Z</dcterms:modified>
</cp:coreProperties>
</file>