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9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2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2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3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4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2FDB-0F13-45D5-A022-2A7CE26EE08B}" type="datetimeFigureOut">
              <a:rPr lang="en-US" smtClean="0"/>
              <a:pPr/>
              <a:t>2.4.15.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77E9-AB46-4F85-9591-6101D89C0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470025"/>
          </a:xfrm>
        </p:spPr>
        <p:txBody>
          <a:bodyPr/>
          <a:lstStyle/>
          <a:p>
            <a:r>
              <a:rPr lang="x-none" dirty="0" smtClean="0"/>
              <a:t> 1. Основе поетике: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3336776"/>
          </a:xfrm>
        </p:spPr>
        <p:txBody>
          <a:bodyPr>
            <a:noAutofit/>
          </a:bodyPr>
          <a:lstStyle/>
          <a:p>
            <a:r>
              <a:rPr lang="x-none" sz="2000" dirty="0" smtClean="0">
                <a:latin typeface="Arial Black" pitchFamily="34" charset="0"/>
              </a:rPr>
              <a:t>УВОДНЕ ПОСТАВКЕ:</a:t>
            </a:r>
            <a:br>
              <a:rPr lang="x-none" sz="2000" dirty="0" smtClean="0">
                <a:latin typeface="Arial Black" pitchFamily="34" charset="0"/>
              </a:rPr>
            </a:br>
            <a:r>
              <a:rPr lang="x-none" sz="2000" dirty="0" smtClean="0">
                <a:latin typeface="Arial Black" pitchFamily="34" charset="0"/>
              </a:rPr>
              <a:t>Књижевно дело увек се појављује у неком облику.</a:t>
            </a:r>
            <a:br>
              <a:rPr lang="x-none" sz="2000" dirty="0" smtClean="0">
                <a:latin typeface="Arial Black" pitchFamily="34" charset="0"/>
              </a:rPr>
            </a:br>
            <a:r>
              <a:rPr lang="x-none" sz="2000" dirty="0" smtClean="0">
                <a:latin typeface="Arial Black" pitchFamily="34" charset="0"/>
              </a:rPr>
              <a:t>Књижевни родови: још је Аристотел уочио битну разлику у изразу између драме (епике и лирике) и епике.</a:t>
            </a:r>
            <a:br>
              <a:rPr lang="x-none" sz="2000" dirty="0" smtClean="0">
                <a:latin typeface="Arial Black" pitchFamily="34" charset="0"/>
              </a:rPr>
            </a:br>
            <a:r>
              <a:rPr lang="x-none" sz="2000" dirty="0" smtClean="0">
                <a:latin typeface="Arial Black" pitchFamily="34" charset="0"/>
              </a:rPr>
              <a:t>Унутар истог рода развиле су се многе врсте.</a:t>
            </a:r>
            <a:br>
              <a:rPr lang="x-none" sz="2000" dirty="0" smtClean="0">
                <a:latin typeface="Arial Black" pitchFamily="34" charset="0"/>
              </a:rPr>
            </a:br>
            <a:r>
              <a:rPr lang="x-none" sz="2000" dirty="0" smtClean="0">
                <a:latin typeface="Arial Black" pitchFamily="34" charset="0"/>
              </a:rPr>
              <a:t>Кључно питање: је ли књижевна врста природни облик појављивања књижевних чињеница, или је историјски </a:t>
            </a:r>
            <a:r>
              <a:rPr lang="x-none" sz="2000" dirty="0" smtClean="0">
                <a:latin typeface="Arial Black" pitchFamily="34" charset="0"/>
              </a:rPr>
              <a:t>условљена?</a:t>
            </a:r>
            <a:r>
              <a:rPr lang="x-none" sz="2000" dirty="0" smtClean="0">
                <a:latin typeface="Arial Black" pitchFamily="34" charset="0"/>
              </a:rPr>
              <a:t/>
            </a:r>
            <a:br>
              <a:rPr lang="x-none" sz="2000" dirty="0" smtClean="0">
                <a:latin typeface="Arial Black" pitchFamily="34" charset="0"/>
              </a:rPr>
            </a:br>
            <a:r>
              <a:rPr lang="x-none" sz="2000" dirty="0" smtClean="0">
                <a:latin typeface="Arial Black" pitchFamily="34" charset="0"/>
              </a:rPr>
              <a:t>Подела на епику, лирику и драму – условна због преплитања елемената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4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B0F0"/>
                </a:solidFill>
              </a:rPr>
              <a:t>Поезија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  <a:t>И најмање нијансе у изразу и распореду речи имају велико значење.</a:t>
            </a:r>
            <a:b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  <a:t>Захтева да се потпуно ослободимо навике свакодневног служења речима.</a:t>
            </a:r>
            <a:b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  <a:t>‘Поетску истину’ немогуће је издвојити од ‘начина на који је изречена’.</a:t>
            </a:r>
            <a:b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x-none" sz="2600" dirty="0" smtClean="0">
                <a:solidFill>
                  <a:schemeClr val="accent1">
                    <a:lumMod val="75000"/>
                  </a:schemeClr>
                </a:solidFill>
              </a:rPr>
              <a:t>Често су стихови са гледишта дословног значења потпуно бесмислени.Свој смисао добијају унутар песме која говори ритмом и звуком ‘премештајући’ уобичајено значење речи и упућујући на најшире асоцијативне склопове и искуство</a:t>
            </a:r>
            <a:r>
              <a:rPr lang="x-non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О природи поезије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 smtClean="0">
                <a:solidFill>
                  <a:srgbClr val="00B050"/>
                </a:solidFill>
              </a:rPr>
              <a:t>Џон Стјуарт Мил: поезија је исказ који смо ослушнули. Привукао је нашу пажњу, па замишљамо или реконструишемо казивача и контекст.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Идентификујући тон гласа реконструишемо ситуације, став и поље идентификације оног који стихове изговара (Кулер).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Традиционално: идентификује се сложеност говорниковог односа према грађи, драматизација мисли и осећаја који се покушавају реконструисати.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Кулер сматра да је у основи поезије претеривање, хиперболизација. апострофирање, персонификација.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7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Језик поезије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Парадокс: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Од класичних времена теоретичари сматрају како поезија тежи изрицању неизрецивог, успоставља однос према домену који излази изван људске способности разумевања, што производи интензитет и даје казивачу привид гласа који излази изван граница свакодневног људског искуства.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Истовремено, језик поезије повезан је с фигурама као што су апострофирање, персонификација, давање моћи говора неживим објектима. - Како повезати тежње поезије с таквим реторичким средствима?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0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4"/>
                </a:solidFill>
              </a:rPr>
              <a:t>Лирска песма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Као и свака друга говорна порука лирска песма је окружена својим контекстом: њу неко формулише, о нечем говори, неком је упућена.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Песма има приказивачку и изражајну функцију . Уз те функције она има мета-језичку и апелативну функцију.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Уопштено  се мисли да се лирске врсте од појма лирике разликују као појединачно од општег. Ствар је међутим много компликованија.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Номенклатуре лирских врста формирају се у свести која производи књижевна дјела, па их налазимо у историјском материјалу.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5">
                    <a:lumMod val="75000"/>
                  </a:schemeClr>
                </a:solidFill>
              </a:rPr>
              <a:t>Лирска песма-врсте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Традиција лирских врста формира се већ у примитивним заједницама.</a:t>
            </a:r>
            <a:b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Антиципира тематске интересе лирике развијенијих култура: преломни тренуци људских живота који стоје у вези с интересима колективног опстанка:</a:t>
            </a:r>
            <a:b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Магијске песме (жеља заједнице да успе у неком подухвату).</a:t>
            </a:r>
            <a:b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Битни моменти људског века (рођење, успешни подухвати, смрт).</a:t>
            </a:r>
            <a:b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Грци: дитирамби, химне,оде, елегије, јампска лирика.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0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Историја облика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Средњи век: на темељу грчке и римске традиције на старогрчком и латинском језику: версификована молитва, троп.</a:t>
            </a:r>
            <a:b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Пред крај средњег века: лирика на народним језицима (трубадурска лирика, канцона).</a:t>
            </a:r>
            <a:b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Нововековна лирика: већи степен аутономије. Књижевност постаје световна институција. </a:t>
            </a:r>
            <a:b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Химна – песма посвећена некоме или нечему што изискује поштовање.</a:t>
            </a:r>
            <a:b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Ода – обично је посвећена особи или нечему према чему се осећа приврженост.</a:t>
            </a:r>
          </a:p>
          <a:p>
            <a:pPr>
              <a:lnSpc>
                <a:spcPct val="90000"/>
              </a:lnSpc>
            </a:pP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A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78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FF0000"/>
                </a:solidFill>
              </a:rPr>
              <a:t>Епика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 smtClean="0">
                <a:solidFill>
                  <a:srgbClr val="C00000"/>
                </a:solidFill>
              </a:rPr>
              <a:t>Док се лирика служи ‘изражавањем’ епска  поезија се служи приповедањем и описивањем.</a:t>
            </a:r>
            <a:br>
              <a:rPr lang="x-none" dirty="0" smtClean="0">
                <a:solidFill>
                  <a:srgbClr val="C00000"/>
                </a:solidFill>
              </a:rPr>
            </a:br>
            <a:r>
              <a:rPr lang="x-none" dirty="0" smtClean="0">
                <a:solidFill>
                  <a:srgbClr val="C00000"/>
                </a:solidFill>
              </a:rPr>
              <a:t>Приповедање: низ мотива према начелу ‘оног што је било’.</a:t>
            </a:r>
            <a:br>
              <a:rPr lang="x-none" dirty="0" smtClean="0">
                <a:solidFill>
                  <a:srgbClr val="C00000"/>
                </a:solidFill>
              </a:rPr>
            </a:br>
            <a:r>
              <a:rPr lang="x-none" dirty="0" smtClean="0">
                <a:solidFill>
                  <a:srgbClr val="C00000"/>
                </a:solidFill>
              </a:rPr>
              <a:t>Описивање: низ мотива према закону асоцијације по месту и сличности.</a:t>
            </a:r>
            <a:br>
              <a:rPr lang="x-none" dirty="0" smtClean="0">
                <a:solidFill>
                  <a:srgbClr val="C00000"/>
                </a:solidFill>
              </a:rPr>
            </a:br>
            <a:r>
              <a:rPr lang="x-none" dirty="0" smtClean="0">
                <a:solidFill>
                  <a:srgbClr val="C00000"/>
                </a:solidFill>
              </a:rPr>
              <a:t>Приповедање и описивање претпостављају приповедача који се обраћа слушаоцима односно читаоцима.</a:t>
            </a:r>
            <a:br>
              <a:rPr lang="x-none" dirty="0" smtClean="0">
                <a:solidFill>
                  <a:srgbClr val="C00000"/>
                </a:solidFill>
              </a:rPr>
            </a:br>
            <a:r>
              <a:rPr lang="x-none" dirty="0" smtClean="0">
                <a:solidFill>
                  <a:srgbClr val="C00000"/>
                </a:solidFill>
              </a:rPr>
              <a:t>Фабула и ликови: уз приповедање конститутивни елементи епске поезије</a:t>
            </a:r>
            <a:r>
              <a:rPr lang="x-none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7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Епска техника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 smtClean="0">
                <a:solidFill>
                  <a:srgbClr val="00B050"/>
                </a:solidFill>
              </a:rPr>
              <a:t>Композиција: условљена бројношћу и богатством мотива.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Приказује неко збивање у широким потезима.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Не почињу излагањем од временског почетка него ‘ин медиас рес’.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Ретардација - успоравање, односно задржавање радње.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Дигресија – удаљавање од предмета.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Епизода – већа тематски заокружена дигресија.</a:t>
            </a:r>
            <a:br>
              <a:rPr lang="x-none" dirty="0" smtClean="0">
                <a:solidFill>
                  <a:srgbClr val="00B050"/>
                </a:solidFill>
              </a:rPr>
            </a:br>
            <a:r>
              <a:rPr lang="x-none" dirty="0" smtClean="0">
                <a:solidFill>
                  <a:srgbClr val="00B050"/>
                </a:solidFill>
              </a:rPr>
              <a:t>Понављање – сврха друкчија него у лирици. Средство успоравања и повезивања између појединих епизода.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Врсте епске поезије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Усмена и писана епска поезија.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Епске песме и епови.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Епско-лирске врсте: два рода повезана у овим врстама.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Епопеја или херојски еп: тематика од посебног значаја за друштвени живот у некој епохи.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Религиозни еп, идилични еп (тема из живота у природи), комични еп, дидактички еп, романтични еп.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Балада (лирско епска песма народног подрекла) и романса (порекло у Шпанији, љубавна тема, убрзани ритам) сматрају се често епским врстама (са већином лирским елементима).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6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Проза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Проза се развила знатно касније него поезија.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Поезија се прва одвојила од прозе свакодневног говора.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Порекло уметничке прозе: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Митске творевине усмене књижевности,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Грчка филозофска проза (Херодот) и римска (Тацит).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 савремену прозу је кључна појава романа.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почетку схваћен као нижа књижевна врста (забава).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Од 18. и 19. века постаје врста према којој се равна целокупна књижевна производња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B0F0"/>
                </a:solidFill>
              </a:rPr>
              <a:t> 2. Класификација књижевности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Разврставање књижевних дела је важно јер се иначе не бисмо могли сналазити у корпусу: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Књижевна дела: од сложених романа на више хиљада страница (романи Марсела Пруста) до пословица (младост – лудост).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Различити језици, различити облици, од химне писане боговима до романа о “великим” историјским догађајима.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Задаци толико сложени да то доводи до несугласица међу стручњацима.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Књижевна су дела по својим карактеристикама индивидуална и оригинална – велике међусобне разлике.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Свако разврставање - свесно своје релативности и посебних услова које мора испунити.</a:t>
            </a:r>
          </a:p>
          <a:p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1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92D050"/>
                </a:solidFill>
              </a:rPr>
              <a:t>Прозне врсте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Разликујемо једноставне и сложене облике.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Друго начело разврставања: мали и велики облици.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Данас: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подела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типове – новела и роман.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ЈЕДНОСТАВНИ ОБЛИЦИ: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Мит – посебан однос према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свету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друкчији од филозофије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науке.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Обликује одређену причу везану с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пореклом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 настанком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света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појава, особа, народа. Објашњава нешто на посебан начин.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Легенда – сродна миту. Опис неког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човека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чије понашање и став чине узорак једног типа понашања, односа према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свету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Бајка – чудесно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надприродно, преплиће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се са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стварним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тако да нема правих супротности.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47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Новела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>
              <a:solidFill>
                <a:srgbClr val="00B0F0"/>
              </a:solidFill>
            </a:endParaRPr>
          </a:p>
          <a:p>
            <a:r>
              <a:rPr lang="ru-RU" dirty="0">
                <a:solidFill>
                  <a:srgbClr val="00B0F0"/>
                </a:solidFill>
              </a:rPr>
              <a:t>Једноставни облици: виц, загонетка, пословица, афоризми ...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НОВЕЛА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Употребљавају се називи кратка прича, </a:t>
            </a:r>
            <a:r>
              <a:rPr lang="ru-RU" dirty="0" smtClean="0">
                <a:solidFill>
                  <a:srgbClr val="00B0F0"/>
                </a:solidFill>
              </a:rPr>
              <a:t>приповетка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smtClean="0">
                <a:solidFill>
                  <a:srgbClr val="00B0F0"/>
                </a:solidFill>
              </a:rPr>
              <a:t>приповест</a:t>
            </a:r>
            <a:r>
              <a:rPr lang="ru-RU" dirty="0">
                <a:solidFill>
                  <a:srgbClr val="00B0F0"/>
                </a:solidFill>
              </a:rPr>
              <a:t>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Приповест</a:t>
            </a:r>
            <a:r>
              <a:rPr lang="ru-RU" dirty="0">
                <a:solidFill>
                  <a:srgbClr val="00B0F0"/>
                </a:solidFill>
              </a:rPr>
              <a:t>: обично средња по величини врста између новеле и романа.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Прича: кратка новела.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Новела се јавља у ренесанси. Концентрација пажње, сажетост, поента с наглим истицањем оног што је значајно.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06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x-none" dirty="0" smtClean="0">
                <a:solidFill>
                  <a:srgbClr val="FF0000"/>
                </a:solidFill>
              </a:rPr>
              <a:t>                        Роман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Првобитно </a:t>
            </a:r>
            <a:r>
              <a:rPr lang="ru-RU" dirty="0">
                <a:solidFill>
                  <a:srgbClr val="C00000"/>
                </a:solidFill>
              </a:rPr>
              <a:t>означава сваки спис писан на романском језику.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Порекло</a:t>
            </a:r>
            <a:r>
              <a:rPr lang="ru-RU" dirty="0">
                <a:solidFill>
                  <a:srgbClr val="C00000"/>
                </a:solidFill>
              </a:rPr>
              <a:t>: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Неки теоретичари </a:t>
            </a:r>
            <a:r>
              <a:rPr lang="ru-RU" dirty="0" smtClean="0">
                <a:solidFill>
                  <a:srgbClr val="C00000"/>
                </a:solidFill>
              </a:rPr>
              <a:t>порекло </a:t>
            </a:r>
            <a:r>
              <a:rPr lang="ru-RU" dirty="0">
                <a:solidFill>
                  <a:srgbClr val="C00000"/>
                </a:solidFill>
              </a:rPr>
              <a:t>извлаче из хеленске прозе,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Други из </a:t>
            </a:r>
            <a:r>
              <a:rPr lang="ru-RU" dirty="0" smtClean="0">
                <a:solidFill>
                  <a:srgbClr val="C00000"/>
                </a:solidFill>
              </a:rPr>
              <a:t>средњовековног </a:t>
            </a:r>
            <a:r>
              <a:rPr lang="ru-RU" dirty="0">
                <a:solidFill>
                  <a:srgbClr val="C00000"/>
                </a:solidFill>
              </a:rPr>
              <a:t>витешког (опис доживљаја витезова) и пикарског (опис живота </a:t>
            </a:r>
            <a:r>
              <a:rPr lang="ru-RU" dirty="0" smtClean="0">
                <a:solidFill>
                  <a:srgbClr val="C00000"/>
                </a:solidFill>
              </a:rPr>
              <a:t>пробисвета</a:t>
            </a:r>
            <a:r>
              <a:rPr lang="ru-RU" dirty="0">
                <a:solidFill>
                  <a:srgbClr val="C00000"/>
                </a:solidFill>
              </a:rPr>
              <a:t>) романа.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Роман је по изразу слободнији од епа, нема </a:t>
            </a:r>
            <a:r>
              <a:rPr lang="ru-RU" dirty="0" smtClean="0">
                <a:solidFill>
                  <a:srgbClr val="C00000"/>
                </a:solidFill>
              </a:rPr>
              <a:t>формулативности стихованог </a:t>
            </a:r>
            <a:r>
              <a:rPr lang="ru-RU" dirty="0">
                <a:solidFill>
                  <a:srgbClr val="C00000"/>
                </a:solidFill>
              </a:rPr>
              <a:t>израза.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Волфганг Кајзер</a:t>
            </a:r>
            <a:r>
              <a:rPr lang="ru-RU" dirty="0">
                <a:solidFill>
                  <a:srgbClr val="C00000"/>
                </a:solidFill>
              </a:rPr>
              <a:t>: роман је ‘прича о приватном </a:t>
            </a:r>
            <a:r>
              <a:rPr lang="ru-RU" dirty="0" smtClean="0">
                <a:solidFill>
                  <a:srgbClr val="C00000"/>
                </a:solidFill>
              </a:rPr>
              <a:t>човеку </a:t>
            </a:r>
            <a:r>
              <a:rPr lang="ru-RU" dirty="0">
                <a:solidFill>
                  <a:srgbClr val="C00000"/>
                </a:solidFill>
              </a:rPr>
              <a:t>у приватном тону’ (еп се одређује односом према јавности).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95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Роман као посредник традиције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/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Први роман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изузетне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вредности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: Сервантесов Дон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Кихот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(1605-1615).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Јунак није једнозначно одређен херој него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противречан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 психолошки сложен јунак приказан у свом сукобу са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светом.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Карактеристике прозе: 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широке могућности изражавања, 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слобода у композицији, 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критички однос према традицији и њено посредовање.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20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Историја романа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x-none" b="1" dirty="0"/>
          </a:p>
          <a:p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Тешко ју је зацртати у непрекидној црти.</a:t>
            </a:r>
            <a:br>
              <a:rPr lang="x-non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Разни правци, симпатије публике и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опште признање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br>
              <a:rPr lang="x-non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Од пустоловних романа (Даниел Дефо – Робинзон, 1719), преко сложеног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компоновања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и заваравања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читалаца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Старнов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Тристан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Шенди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1760),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до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Гетеова Вилхелма Мајстера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као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васпитно-образовног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романа (1821) и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Балзаковог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покушаја најшире могуће слике људског живота (Људска комедија, 1829-1842).</a:t>
            </a:r>
            <a:br>
              <a:rPr lang="x-non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Реализам као врхунац романа: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Флобер,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Толстој и Достојевски.</a:t>
            </a:r>
            <a:br>
              <a:rPr lang="x-non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Раскид с традицијом: Кафка,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Марсел </a:t>
            </a:r>
            <a:r>
              <a:rPr lang="x-none" dirty="0">
                <a:solidFill>
                  <a:schemeClr val="accent6">
                    <a:lumMod val="75000"/>
                  </a:schemeClr>
                </a:solidFill>
              </a:rPr>
              <a:t>Проуст и </a:t>
            </a:r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Џемјс Џојс.</a:t>
            </a:r>
            <a:endParaRPr lang="x-non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50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Различите концепције модернизма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Кафкина ‘необичност која никога не изненађује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’.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Низ асоцијација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(В. Вулф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 Фокнер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Х.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Брох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Прожимање традиционалне технике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са научном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или филозофском проблематиком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Сартр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Ман).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Повратак традицији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Шолоховљев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Тихи Дон или Пастернаков Доктор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Живаго).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Комбиновање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реалистичке прозе, фантастике и посебне врсте алегоријског и ироничног подривања (Г.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Грас,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М. Булгаков).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26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Књижевна раздобља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Античка књижевност: природне врсте књижевности.</a:t>
            </a:r>
            <a:br>
              <a:rPr lang="x-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Трагедија, комедија, еп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x-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Средњовековна </a:t>
            </a: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књижевност – религиозно 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мотивисана.</a:t>
            </a:r>
          </a:p>
          <a:p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x-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Ренесанса – обнављање модела класицизма. Почеци деконструкције модела природности књижевних врста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Барок </a:t>
            </a: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– урушавање модела. 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Украс.</a:t>
            </a:r>
          </a:p>
          <a:p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x-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Класицизам – повратак моделу античке књижевности.</a:t>
            </a:r>
            <a:br>
              <a:rPr lang="x-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Романтизам – 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историзам</a:t>
            </a: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, ново </a:t>
            </a:r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схватање историје </a:t>
            </a:r>
            <a:r>
              <a:rPr lang="x-none" dirty="0">
                <a:solidFill>
                  <a:schemeClr val="accent3">
                    <a:lumMod val="75000"/>
                  </a:schemeClr>
                </a:solidFill>
              </a:rPr>
              <a:t>као прошлости.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50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 реализма до постмодернизма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Реализам – везан уз позитивизам, приказ друштва.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Питање нације развијено у романтизму (имагинарна нација) досеже свој модел 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рационализовања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Отпори романтизму: симболизам, ларпурартизам, 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уметност 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ради 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уметности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Унутрашњи 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отпор: експресионизам, футуризам дадаизам.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Авангарда као </a:t>
            </a:r>
            <a:r>
              <a:rPr lang="x-none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наговештај промена</a:t>
            </a: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Социјални реализам</a:t>
            </a:r>
            <a:b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x-non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Егзистенцијализам, експериментални роман, модернизам, постмодернизам.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41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FF0000"/>
                </a:solidFill>
              </a:rPr>
              <a:t>Српски роман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 smtClean="0">
                <a:solidFill>
                  <a:srgbClr val="C00000"/>
                </a:solidFill>
              </a:rPr>
              <a:t>Прелаз из романтизма у реализам – конституисање модерног српског романа</a:t>
            </a:r>
          </a:p>
          <a:p>
            <a:r>
              <a:rPr lang="x-none" dirty="0" smtClean="0">
                <a:solidFill>
                  <a:srgbClr val="C00000"/>
                </a:solidFill>
              </a:rPr>
              <a:t>Двадесети век: роман као репрезентативни вид књижевног изражавања (Станковић, Милићевић, Црњански, Селимовић, Андрић, Пекић, Ћосић, Киш, Селенић)</a:t>
            </a:r>
          </a:p>
          <a:p>
            <a:r>
              <a:rPr lang="x-none" dirty="0" smtClean="0">
                <a:solidFill>
                  <a:srgbClr val="C00000"/>
                </a:solidFill>
              </a:rPr>
              <a:t>Значајна међународна афирмација: </a:t>
            </a:r>
            <a:r>
              <a:rPr lang="x-none" i="1" dirty="0" smtClean="0">
                <a:solidFill>
                  <a:srgbClr val="C00000"/>
                </a:solidFill>
              </a:rPr>
              <a:t>На Дрини ћуприја </a:t>
            </a:r>
            <a:r>
              <a:rPr lang="x-none" dirty="0" smtClean="0">
                <a:solidFill>
                  <a:srgbClr val="C00000"/>
                </a:solidFill>
              </a:rPr>
              <a:t>Андрић, </a:t>
            </a:r>
            <a:r>
              <a:rPr lang="x-none" i="1" dirty="0" smtClean="0">
                <a:solidFill>
                  <a:srgbClr val="C00000"/>
                </a:solidFill>
              </a:rPr>
              <a:t>Сеобе </a:t>
            </a:r>
            <a:r>
              <a:rPr lang="x-none" dirty="0" smtClean="0">
                <a:solidFill>
                  <a:srgbClr val="C00000"/>
                </a:solidFill>
              </a:rPr>
              <a:t>Црњански, </a:t>
            </a:r>
            <a:r>
              <a:rPr lang="x-none" i="1" dirty="0">
                <a:solidFill>
                  <a:srgbClr val="C00000"/>
                </a:solidFill>
              </a:rPr>
              <a:t>П</a:t>
            </a:r>
            <a:r>
              <a:rPr lang="x-none" i="1" dirty="0" smtClean="0">
                <a:solidFill>
                  <a:srgbClr val="C00000"/>
                </a:solidFill>
              </a:rPr>
              <a:t>ешчаник </a:t>
            </a:r>
            <a:r>
              <a:rPr lang="x-none" dirty="0" smtClean="0">
                <a:solidFill>
                  <a:srgbClr val="C00000"/>
                </a:solidFill>
              </a:rPr>
              <a:t>Киш</a:t>
            </a:r>
          </a:p>
          <a:p>
            <a:r>
              <a:rPr lang="x-none" dirty="0" smtClean="0">
                <a:solidFill>
                  <a:srgbClr val="C00000"/>
                </a:solidFill>
              </a:rPr>
              <a:t>Савремени роман постмодернизма: од Киша до Басаре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05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Књижевна раздобља у српској књижевности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B0F0"/>
                </a:solidFill>
              </a:rPr>
              <a:t>Средњовековна књижевност: српско-византијска традиција;  житија, хагиографије, апокрифи, похвале, натписи, слова, литургијска поезија.</a:t>
            </a:r>
          </a:p>
          <a:p>
            <a:r>
              <a:rPr lang="x-none" dirty="0" smtClean="0">
                <a:solidFill>
                  <a:srgbClr val="00B0F0"/>
                </a:solidFill>
              </a:rPr>
              <a:t>Култура развијана у оквиру хришћанске државе – специфична поетика, имперсоналност аутора, високи домети у књижевности, сликарству и архитектури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7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4">
                    <a:lumMod val="75000"/>
                  </a:schemeClr>
                </a:solidFill>
              </a:rPr>
              <a:t>3. Начела класификације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Према језицима: 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књижевност </a:t>
            </a:r>
            <a:r>
              <a:rPr lang="sr-Cyrl-CS" dirty="0" smtClean="0">
                <a:solidFill>
                  <a:schemeClr val="accent2">
                    <a:lumMod val="75000"/>
                  </a:schemeClr>
                </a:solidFill>
              </a:rPr>
              <a:t>српског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језичког подручја.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Према националним књижевностима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r-Cyrl-CS" smtClean="0">
                <a:solidFill>
                  <a:schemeClr val="accent2">
                    <a:lumMod val="75000"/>
                  </a:schemeClr>
                </a:solidFill>
              </a:rPr>
              <a:t>српска 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књижевност</a:t>
            </a: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Према ауторима: према индивидуалним писцима и по нечему сродним ауторима (генерација – кворумаши, фантастичари)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Према намени: дечја књижевност, забавна књижевност.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Према најшире схваћеном облику (без обзира на језик):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Усмена и писана књижевност.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Разлике између писаног и усменог израза</a:t>
            </a:r>
            <a:b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Различита функција, али међусобни утицаји и везе.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28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Књижевна раздобља у српској књижевности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>
                <a:solidFill>
                  <a:schemeClr val="bg2">
                    <a:lumMod val="50000"/>
                  </a:schemeClr>
                </a:solidFill>
              </a:rPr>
              <a:t>Ренесанса и барок: Дубровачка књижевност</a:t>
            </a:r>
          </a:p>
          <a:p>
            <a:r>
              <a:rPr lang="x-none" dirty="0" smtClean="0">
                <a:solidFill>
                  <a:schemeClr val="bg2">
                    <a:lumMod val="50000"/>
                  </a:schemeClr>
                </a:solidFill>
              </a:rPr>
              <a:t>(Држић, Менчетић, Марулић); Барокна књижевност у Војводини ( Венцловић)</a:t>
            </a:r>
          </a:p>
          <a:p>
            <a:r>
              <a:rPr lang="x-none" dirty="0" smtClean="0">
                <a:solidFill>
                  <a:schemeClr val="bg2">
                    <a:lumMod val="50000"/>
                  </a:schemeClr>
                </a:solidFill>
              </a:rPr>
              <a:t>Класицизам (Стерија, Грујић, Мушицки) </a:t>
            </a:r>
          </a:p>
          <a:p>
            <a:r>
              <a:rPr lang="x-none" dirty="0" smtClean="0">
                <a:solidFill>
                  <a:schemeClr val="bg2">
                    <a:lumMod val="50000"/>
                  </a:schemeClr>
                </a:solidFill>
              </a:rPr>
              <a:t>Романтизам (Вук, Његош, Радичевић, Костић, Змај)</a:t>
            </a:r>
          </a:p>
          <a:p>
            <a:r>
              <a:rPr lang="x-none" dirty="0" smtClean="0">
                <a:solidFill>
                  <a:schemeClr val="bg2">
                    <a:lumMod val="50000"/>
                  </a:schemeClr>
                </a:solidFill>
              </a:rPr>
              <a:t>Реализам (Глишић. Лазаревић, Веселиновић)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16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Књижевна раздобља у српској књижевности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Модерна: Милићевић, Црњански, Станковић, Дучић, Ракић, Шантић, Бојић, Дис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8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>
                    <a:lumMod val="75000"/>
                  </a:schemeClr>
                </a:solidFill>
              </a:rPr>
              <a:t> 4. Књижевне врсте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Разврставање према облику: најтежи и најважнији задатак.</a:t>
            </a:r>
            <a:b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Облици појављивања књижевности: од пресудне важности за доживљавање и схватање књижевности.</a:t>
            </a:r>
            <a:b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Свако књижевно дело читамо у оквиру неког схватања књижевне врсте.</a:t>
            </a:r>
            <a:b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Увек дело читамо као роман, новелу, сонет или драму.</a:t>
            </a:r>
            <a:b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Књижевне врсте нису унапред задате (као код реторике).</a:t>
            </a:r>
            <a:b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dirty="0" smtClean="0">
                <a:solidFill>
                  <a:schemeClr val="accent6">
                    <a:lumMod val="50000"/>
                  </a:schemeClr>
                </a:solidFill>
              </a:rPr>
              <a:t>Не ради се о испуњавању захтева врсте, него књижевне врсте представљају оквирно задате врсте у оквиру којих се остварују нова и оригинална књижевна дела.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1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3">
                    <a:lumMod val="75000"/>
                  </a:schemeClr>
                </a:solidFill>
              </a:rPr>
              <a:t> 5. Књижевне врсте:дефиниција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Одговор на питање што је књижевна врста није тек питање класификације теорије књижевности: она задире и у разумевање праксе књижевне производње.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Писац и читалац разликују еп од романа, лирску песму од драме, трагедију од сонета.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Природа књижевних врста: група сличних дела.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Дела у којима се понављају сталне особине: дела су дуга или кратка, у стиху или прози, намењена приказивању или штампању– засновано на груписању појединачних дела.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Груписање идеалних типова: питање књижевних родова.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Књижевни родови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 18. и 19. веку учење о три основна књижевна рода: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Епика (према грчком епос – реч),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Лирика (према грчком лира – лира, врста инструмента),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Драматика (према грчком драма – радња).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Емил Штајгер: лирика, епика и драматика – изражавају основне могућности људског изражавања.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То су идеални типови изражавања, али не и безусловни захтев сврставања сваког појединачног дела.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Сваки се род дели на поједине мање групе, а оне у поједине књижевне врсте.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3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2">
                    <a:lumMod val="75000"/>
                  </a:schemeClr>
                </a:solidFill>
              </a:rPr>
              <a:t>Поезија, проза и драма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Неки теоретичари посебним родом сматрају дидактику (грч. дидакто, поучан): посебан књижевни род, дела на прелазу између књижевности и науке.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Неки теоретичари књижевно-научна дела сматрају есејистиком а постоји и назив публицистика.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Осим разлике према врстама важну улогу има разлика поезије и прозе.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То није исто као разлика између стихова и прозног исказа.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Проучавањем стихова бави се версификација.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Подела на поезију, прозу и драму помаже у класификацији.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Класификација књижевних врста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dirty="0" smtClean="0">
                <a:solidFill>
                  <a:srgbClr val="7030A0"/>
                </a:solidFill>
              </a:rPr>
              <a:t>Поезија се углавном остварује у стиховима који су природни облик поезије.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Разлика између поезије и прозе није апсолутна, постоје текстови који се могу прихватити на оба начина.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Код поезије се посебно пази на самосталну вредност, односно звучање речи (ниво слоја звучања).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Поезија захтева да се потпуно ослободимо навике свакодневног служења језиком.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 код прозе се пази на посебне особине језика. Смисао се не остварује на основу стварне ситуације него искуства.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C00000"/>
                </a:solidFill>
              </a:rPr>
              <a:t>Књижевни род и књижевна врста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Књижевни родови остварују се у облицима појединачних књижевних врста.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Књижевне врсте се појединачно појављују (исказују) у стиху, прози или драмском дијалогу.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Књижевне врсте односе се према природи књижевног изражавања као исказ у стиху и прози 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Епика: у стиху и прози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Лирика: у стиху и прози (песма у прози).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Драма у стиху и прози.</a:t>
            </a:r>
            <a:endParaRPr lang="en-AU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92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590</Words>
  <Application>Microsoft Macintosh PowerPoint</Application>
  <PresentationFormat>On-screen Show (4:3)</PresentationFormat>
  <Paragraphs>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1. Основе поетике:</vt:lpstr>
      <vt:lpstr> 2. Класификација књижевности</vt:lpstr>
      <vt:lpstr>3. Начела класификације</vt:lpstr>
      <vt:lpstr> 4. Књижевне врсте</vt:lpstr>
      <vt:lpstr> 5. Књижевне врсте:дефиниција</vt:lpstr>
      <vt:lpstr>Књижевни родови</vt:lpstr>
      <vt:lpstr>Поезија, проза и драма</vt:lpstr>
      <vt:lpstr>Класификација књижевних врста</vt:lpstr>
      <vt:lpstr>Књижевни род и књижевна врста</vt:lpstr>
      <vt:lpstr>Поезија</vt:lpstr>
      <vt:lpstr>О природи поезије</vt:lpstr>
      <vt:lpstr>Језик поезије</vt:lpstr>
      <vt:lpstr>Лирска песма</vt:lpstr>
      <vt:lpstr>Лирска песма-врсте</vt:lpstr>
      <vt:lpstr>Историја облика</vt:lpstr>
      <vt:lpstr>Епика</vt:lpstr>
      <vt:lpstr>Епска техника</vt:lpstr>
      <vt:lpstr>Врсте епске поезије</vt:lpstr>
      <vt:lpstr>Проза</vt:lpstr>
      <vt:lpstr>Прозне врсте</vt:lpstr>
      <vt:lpstr>Новела</vt:lpstr>
      <vt:lpstr>                        Роман </vt:lpstr>
      <vt:lpstr>Роман као посредник традиције</vt:lpstr>
      <vt:lpstr>Историја романа</vt:lpstr>
      <vt:lpstr>Различите концепције модернизма</vt:lpstr>
      <vt:lpstr>Књижевна раздобља</vt:lpstr>
      <vt:lpstr>Од реализма до постмодернизма</vt:lpstr>
      <vt:lpstr>Српски роман</vt:lpstr>
      <vt:lpstr>Књижевна раздобља у српској књижевности</vt:lpstr>
      <vt:lpstr>Књижевна раздобља у српској књижевности 2</vt:lpstr>
      <vt:lpstr>Књижевна раздобља у српској књижевности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Основе поетике:</dc:title>
  <dc:creator>Korisnik</dc:creator>
  <cp:lastModifiedBy>Ivana Ercegovac</cp:lastModifiedBy>
  <cp:revision>21</cp:revision>
  <dcterms:created xsi:type="dcterms:W3CDTF">2013-03-02T17:13:13Z</dcterms:created>
  <dcterms:modified xsi:type="dcterms:W3CDTF">2015-04-02T12:30:09Z</dcterms:modified>
</cp:coreProperties>
</file>